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2"/>
  </p:notesMasterIdLst>
  <p:sldIdLst>
    <p:sldId id="256" r:id="rId2"/>
    <p:sldId id="329" r:id="rId3"/>
    <p:sldId id="258" r:id="rId4"/>
    <p:sldId id="305" r:id="rId5"/>
    <p:sldId id="259" r:id="rId6"/>
    <p:sldId id="260" r:id="rId7"/>
    <p:sldId id="261" r:id="rId8"/>
    <p:sldId id="262" r:id="rId9"/>
    <p:sldId id="263" r:id="rId10"/>
    <p:sldId id="271" r:id="rId11"/>
    <p:sldId id="315" r:id="rId12"/>
    <p:sldId id="313" r:id="rId13"/>
    <p:sldId id="264" r:id="rId14"/>
    <p:sldId id="265" r:id="rId15"/>
    <p:sldId id="266" r:id="rId16"/>
    <p:sldId id="267" r:id="rId17"/>
    <p:sldId id="268" r:id="rId18"/>
    <p:sldId id="269" r:id="rId19"/>
    <p:sldId id="333" r:id="rId20"/>
    <p:sldId id="365" r:id="rId21"/>
    <p:sldId id="344" r:id="rId22"/>
    <p:sldId id="350" r:id="rId23"/>
    <p:sldId id="302" r:id="rId24"/>
    <p:sldId id="348" r:id="rId25"/>
    <p:sldId id="334" r:id="rId26"/>
    <p:sldId id="328" r:id="rId27"/>
    <p:sldId id="366" r:id="rId28"/>
    <p:sldId id="272" r:id="rId29"/>
    <p:sldId id="321" r:id="rId30"/>
    <p:sldId id="338" r:id="rId31"/>
    <p:sldId id="335" r:id="rId32"/>
    <p:sldId id="351" r:id="rId33"/>
    <p:sldId id="336" r:id="rId34"/>
    <p:sldId id="359" r:id="rId35"/>
    <p:sldId id="361" r:id="rId36"/>
    <p:sldId id="362" r:id="rId37"/>
    <p:sldId id="367" r:id="rId38"/>
    <p:sldId id="363" r:id="rId39"/>
    <p:sldId id="275" r:id="rId40"/>
    <p:sldId id="311" r:id="rId41"/>
    <p:sldId id="276" r:id="rId42"/>
    <p:sldId id="312" r:id="rId43"/>
    <p:sldId id="277" r:id="rId44"/>
    <p:sldId id="278" r:id="rId45"/>
    <p:sldId id="279" r:id="rId46"/>
    <p:sldId id="368" r:id="rId47"/>
    <p:sldId id="280" r:id="rId48"/>
    <p:sldId id="322" r:id="rId49"/>
    <p:sldId id="369" r:id="rId50"/>
    <p:sldId id="331" r:id="rId51"/>
    <p:sldId id="281" r:id="rId52"/>
    <p:sldId id="358" r:id="rId53"/>
    <p:sldId id="282" r:id="rId54"/>
    <p:sldId id="283" r:id="rId55"/>
    <p:sldId id="364" r:id="rId56"/>
    <p:sldId id="284" r:id="rId57"/>
    <p:sldId id="285" r:id="rId58"/>
    <p:sldId id="286" r:id="rId59"/>
    <p:sldId id="320" r:id="rId60"/>
    <p:sldId id="287" r:id="rId61"/>
    <p:sldId id="289" r:id="rId62"/>
    <p:sldId id="314" r:id="rId63"/>
    <p:sldId id="290" r:id="rId64"/>
    <p:sldId id="291" r:id="rId65"/>
    <p:sldId id="340" r:id="rId66"/>
    <p:sldId id="341" r:id="rId67"/>
    <p:sldId id="353" r:id="rId68"/>
    <p:sldId id="352" r:id="rId69"/>
    <p:sldId id="354" r:id="rId70"/>
    <p:sldId id="307" r:id="rId71"/>
    <p:sldId id="294" r:id="rId72"/>
    <p:sldId id="295" r:id="rId73"/>
    <p:sldId id="296" r:id="rId74"/>
    <p:sldId id="324" r:id="rId75"/>
    <p:sldId id="325" r:id="rId76"/>
    <p:sldId id="308" r:id="rId77"/>
    <p:sldId id="343" r:id="rId78"/>
    <p:sldId id="346" r:id="rId79"/>
    <p:sldId id="355" r:id="rId80"/>
    <p:sldId id="357" r:id="rId8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75508D-C26B-2B00-3A67-BD7A1E911A33}" v="77" dt="2024-09-11T12:40:14.3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m/news/newsbeat-47772612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video" Target="https://www.youtube.com/embed/NT14sw0_RRc?feature=oembed" TargetMode="Externa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10" Type="http://schemas.openxmlformats.org/officeDocument/2006/relationships/slide" Target="slide13.xml"/><Relationship Id="rId4" Type="http://schemas.openxmlformats.org/officeDocument/2006/relationships/hyperlink" Target="http://www.youtube.com/watch?v=iju4aZhiK0c" TargetMode="External"/><Relationship Id="rId9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emf"/><Relationship Id="rId4" Type="http://schemas.openxmlformats.org/officeDocument/2006/relationships/oleObject" Target="../embeddings/oleObject3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4" Type="http://schemas.openxmlformats.org/officeDocument/2006/relationships/slide" Target="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90.png"/><Relationship Id="rId7" Type="http://schemas.openxmlformats.org/officeDocument/2006/relationships/image" Target="../media/image8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71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1720s: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Aparece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figura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PM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jefe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endParaRPr lang="es-ES" dirty="0" err="1"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Era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agente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tiempo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volvió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responsable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ante MPs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norma de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mayoritario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703041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2" name="Imagen 1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A9848213-D22F-2335-AD73-66C7471B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71" y="733870"/>
            <a:ext cx="7335243" cy="52042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AC7A3C7-2343-18D8-4115-46FFBD3ED50B}"/>
              </a:ext>
            </a:extLst>
          </p:cNvPr>
          <p:cNvSpPr txBox="1"/>
          <p:nvPr/>
        </p:nvSpPr>
        <p:spPr>
          <a:xfrm>
            <a:off x="3104752" y="6060291"/>
            <a:ext cx="4617911" cy="501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Arial"/>
                <a:cs typeface="Lucida Sans Unicode"/>
              </a:rPr>
              <a:t>100% Labour party</a:t>
            </a:r>
            <a:endParaRPr lang="en-GB" sz="2800" dirty="0">
              <a:solidFill>
                <a:srgbClr val="FF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4" y="1327702"/>
            <a:ext cx="8760541" cy="39648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CE105D-8E9E-39C7-D01B-384B3732C8B5}"/>
              </a:ext>
            </a:extLst>
          </p:cNvPr>
          <p:cNvSpPr txBox="1"/>
          <p:nvPr/>
        </p:nvSpPr>
        <p:spPr>
          <a:xfrm>
            <a:off x="3104752" y="6060291"/>
            <a:ext cx="4799751" cy="501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0" dirty="0">
                <a:solidFill>
                  <a:srgbClr val="3333CC"/>
                </a:solidFill>
                <a:latin typeface="Arial"/>
                <a:cs typeface="Lucida Sans Unicode"/>
              </a:rPr>
              <a:t>2019-22:</a:t>
            </a:r>
            <a:r>
              <a:rPr lang="en-GB" sz="2800" dirty="0">
                <a:solidFill>
                  <a:srgbClr val="3333CC"/>
                </a:solidFill>
                <a:latin typeface="Arial"/>
                <a:cs typeface="Lucida Sans Unicode"/>
              </a:rPr>
              <a:t> 100% </a:t>
            </a:r>
            <a:r>
              <a:rPr lang="en-GB" sz="2800" err="1">
                <a:solidFill>
                  <a:srgbClr val="3333CC"/>
                </a:solidFill>
                <a:latin typeface="Arial"/>
                <a:cs typeface="Lucida Sans Unicode"/>
              </a:rPr>
              <a:t>conservador</a:t>
            </a:r>
            <a:endParaRPr lang="en-GB" sz="2800" err="1">
              <a:solidFill>
                <a:srgbClr val="3333CC"/>
              </a:solidFill>
              <a:latin typeface="Arial"/>
            </a:endParaRP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146401D7-84F1-2B55-1EB0-55B7E5FA4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Imagen 1" descr="Gráfico, Tabla&#10;&#10;Descripción generada automáticamente">
            <a:extLst>
              <a:ext uri="{FF2B5EF4-FFF2-40B4-BE49-F238E27FC236}">
                <a16:creationId xmlns:a16="http://schemas.microsoft.com/office/drawing/2014/main" id="{0677D14D-CA00-96F3-CB79-9CEA040E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" y="47627"/>
            <a:ext cx="6432837" cy="6762748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0B67E57A-7193-94C9-9A20-4DECB62C83C4}"/>
              </a:ext>
            </a:extLst>
          </p:cNvPr>
          <p:cNvGrpSpPr/>
          <p:nvPr/>
        </p:nvGrpSpPr>
        <p:grpSpPr>
          <a:xfrm>
            <a:off x="6608618" y="1504085"/>
            <a:ext cx="2330161" cy="1615786"/>
            <a:chOff x="6608618" y="1504085"/>
            <a:chExt cx="2330161" cy="1615786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86A9C6E-0DFE-9D67-9B79-AD3B8C3030AD}"/>
                </a:ext>
              </a:extLst>
            </p:cNvPr>
            <p:cNvSpPr/>
            <p:nvPr/>
          </p:nvSpPr>
          <p:spPr bwMode="auto">
            <a:xfrm>
              <a:off x="6608618" y="1504085"/>
              <a:ext cx="2330161" cy="161578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es-ES" sz="24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pic>
          <p:nvPicPr>
            <p:cNvPr id="5" name="Picture 2" descr="http://i1.manchestereveningnews.co.uk/incoming/article581916.ece/ALTERNATES/s615/C_71_article_1239614_image_list_image_list_item_0_image.jpg">
              <a:extLst>
                <a:ext uri="{FF2B5EF4-FFF2-40B4-BE49-F238E27FC236}">
                  <a16:creationId xmlns:a16="http://schemas.microsoft.com/office/drawing/2014/main" id="{864489E3-9119-D351-3984-CC456C7AD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591" y="1634084"/>
              <a:ext cx="2092469" cy="1343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 descr="Image result for conservative dup agreement">
            <a:extLst>
              <a:ext uri="{FF2B5EF4-FFF2-40B4-BE49-F238E27FC236}">
                <a16:creationId xmlns:a16="http://schemas.microsoft.com/office/drawing/2014/main" id="{675999D6-ED35-F19A-A019-9D2A613B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670" y="4237903"/>
            <a:ext cx="2688794" cy="148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Europa occidental</a:t>
            </a:r>
          </a:p>
        </p:txBody>
      </p: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805DD792-7A57-19C2-9AE6-15A34132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70811" y="-1089746"/>
            <a:ext cx="4828354" cy="9089448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0614C5DA-C8F3-9833-62DE-BB8A09F07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198755"/>
            <a:ext cx="3962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 dirty="0">
                <a:solidFill>
                  <a:srgbClr val="000000"/>
                </a:solidFill>
                <a:latin typeface="Arial"/>
                <a:cs typeface="Lucida Sans Unicode"/>
              </a:rPr>
              <a:t>Fuente: Bergman et al. (2021)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785695" y="4729163"/>
            <a:ext cx="7315318" cy="956288"/>
            <a:chOff x="609600" y="4767263"/>
            <a:chExt cx="7315200" cy="956288"/>
          </a:xfrm>
        </p:grpSpPr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56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El Rey es </a:t>
              </a:r>
              <a:br>
                <a:rPr lang="en-GB" altLang="es-MX" sz="2800" i="0" dirty="0">
                  <a:latin typeface="Arial" panose="020B0604020202020204" pitchFamily="34" charset="0"/>
                </a:rPr>
              </a:b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jefe de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estado</a:t>
              </a:r>
              <a:endPara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endParaRPr>
            </a:p>
          </p:txBody>
        </p:sp>
      </p:grpSp>
      <p:pic>
        <p:nvPicPr>
          <p:cNvPr id="2" name="Imagen 1" descr="Un hombre con traje sonriendo&#10;&#10;Descripción generada automáticamente">
            <a:extLst>
              <a:ext uri="{FF2B5EF4-FFF2-40B4-BE49-F238E27FC236}">
                <a16:creationId xmlns:a16="http://schemas.microsoft.com/office/drawing/2014/main" id="{FDFCDF05-66C6-F84F-FAC1-C0C480F6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2" y="1886306"/>
            <a:ext cx="2789757" cy="2818332"/>
          </a:xfrm>
          <a:prstGeom prst="rect">
            <a:avLst/>
          </a:prstGeom>
        </p:spPr>
      </p:pic>
      <p:pic>
        <p:nvPicPr>
          <p:cNvPr id="4" name="Imagen 3" descr="Un hombre mayor con traje y corbata sonriendo&#10;&#10;Descripción generada automáticamente">
            <a:extLst>
              <a:ext uri="{FF2B5EF4-FFF2-40B4-BE49-F238E27FC236}">
                <a16:creationId xmlns:a16="http://schemas.microsoft.com/office/drawing/2014/main" id="{FC1F2CFA-25BD-D5C9-4479-815A0E1F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18" y="1889376"/>
            <a:ext cx="3171381" cy="28121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XIII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invitó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locales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intervenir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guerra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vs. Francia,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Henry VIII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Roma,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alianza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refrenda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Carta Magna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Tentaciones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absolutistas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James I y Charles 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unilateralmente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España y Francia)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26406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1642-8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Guerra Civil, Cromwell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New Model Army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derrotan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dictadura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87885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1685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Glorious Revolution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monarquía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constitucional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Corona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facultades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paulatinamente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b="1" i="0" dirty="0">
                  <a:solidFill>
                    <a:srgbClr val="000000"/>
                  </a:solidFill>
                  <a:latin typeface="Arial"/>
                  <a:cs typeface="Lucida Sans Unicode"/>
                </a:rPr>
                <a:t>1707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: Ana de Estuardo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vetó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un </a:t>
              </a:r>
              <a:r>
                <a:rPr lang="en-GB" altLang="es-MX" sz="2800" dirty="0">
                  <a:solidFill>
                    <a:srgbClr val="000000"/>
                  </a:solidFill>
                  <a:latin typeface="Arial"/>
                  <a:cs typeface="Lucida Sans Unicode"/>
                </a:rPr>
                <a:t>Act of Parliament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por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última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ocasión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-&gt;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poderes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se </a:t>
              </a:r>
              <a:r>
                <a:rPr lang="en-GB" altLang="es-MX" sz="2800" b="1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fusionan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el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Parlamento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Regímenes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presidenciales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78" y="335139"/>
            <a:ext cx="5844117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Sir Keir Starmer (1962)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512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Barrister de Universidad de Leeds</a:t>
            </a:r>
            <a:endParaRPr lang="en-GB" sz="28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Labour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16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2002: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Consejería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DD.HH. de</a:t>
            </a:r>
            <a:b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Irlanda del Norte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2008-13: fiscal general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Inglaterra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y Gales, combo.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izquierda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con mano dura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MP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desde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2015</a:t>
            </a:r>
            <a:endParaRPr lang="en-GB"/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2020: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sucedió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a Jeremy Corbyn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en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liderazgo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vuelta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centro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político</a:t>
            </a:r>
            <a:endParaRPr lang="en-GB" sz="2800" i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5F98DF8-4E6B-A626-8FFE-18BACB9A8341}"/>
              </a:ext>
            </a:extLst>
          </p:cNvPr>
          <p:cNvGrpSpPr/>
          <p:nvPr/>
        </p:nvGrpSpPr>
        <p:grpSpPr>
          <a:xfrm>
            <a:off x="6680897" y="-3248"/>
            <a:ext cx="2473046" cy="2895025"/>
            <a:chOff x="3348038" y="2005013"/>
            <a:chExt cx="2473046" cy="2895025"/>
          </a:xfrm>
        </p:grpSpPr>
        <p:pic>
          <p:nvPicPr>
            <p:cNvPr id="6" name="Imagen 5" descr="undefined">
              <a:extLst>
                <a:ext uri="{FF2B5EF4-FFF2-40B4-BE49-F238E27FC236}">
                  <a16:creationId xmlns:a16="http://schemas.microsoft.com/office/drawing/2014/main" id="{7B959B37-CD26-BB0D-D8BD-C6706E86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8038" y="2005013"/>
              <a:ext cx="2447925" cy="2847975"/>
            </a:xfrm>
            <a:prstGeom prst="rect">
              <a:avLst/>
            </a:prstGeom>
          </p:spPr>
        </p:pic>
        <p:sp>
          <p:nvSpPr>
            <p:cNvPr id="7" name="CuadroTexto 1">
              <a:extLst>
                <a:ext uri="{FF2B5EF4-FFF2-40B4-BE49-F238E27FC236}">
                  <a16:creationId xmlns:a16="http://schemas.microsoft.com/office/drawing/2014/main" id="{4E874923-3E54-49FD-99DF-C7C7EB29B3BA}"/>
                </a:ext>
              </a:extLst>
            </p:cNvPr>
            <p:cNvSpPr txBox="1"/>
            <p:nvPr/>
          </p:nvSpPr>
          <p:spPr>
            <a:xfrm>
              <a:off x="4142151" y="4676131"/>
              <a:ext cx="1678933" cy="22390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1pPr>
              <a:lvl2pPr marL="4572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2pPr>
              <a:lvl3pPr marL="9144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3pPr>
              <a:lvl4pPr marL="13716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4pPr>
              <a:lvl5pPr marL="18288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9pPr>
            </a:lstStyle>
            <a:p>
              <a:pPr algn="r"/>
              <a:r>
                <a:rPr lang="en-US" sz="900" dirty="0">
                  <a:latin typeface="Times New Roman"/>
                  <a:cs typeface="Lucida Sans Unicode"/>
                </a:rPr>
                <a:t>The Crown Prosecution Service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Reino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En XXI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formidables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06" y="2154964"/>
            <a:ext cx="8015242" cy="448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14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Times New Roman"/>
              </a:rPr>
              <a:t>años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Times New Roman"/>
              </a:rPr>
              <a:t>gobiernos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s-ES"/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Conservadores,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bandazos</a:t>
            </a:r>
          </a:p>
          <a:p>
            <a:pPr>
              <a:defRPr/>
            </a:pP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censuró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a sus 3 de 5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líderes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Brexit</a:t>
            </a: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monumental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fracaso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la élite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británica</a:t>
            </a:r>
            <a:endParaRPr lang="en-GB" dirty="0" err="1">
              <a:latin typeface="Arial"/>
            </a:endParaRP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inflación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13%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crecimiento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raquítico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desde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2007 </a:t>
            </a: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ruptura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alineaciones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tradicionales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n-GB" dirty="0">
              <a:latin typeface="Arial"/>
            </a:endParaRPr>
          </a:p>
          <a:p>
            <a:pPr>
              <a:defRPr/>
            </a:pP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dirty="0">
                <a:solidFill>
                  <a:srgbClr val="000000"/>
                </a:solidFill>
                <a:latin typeface="Arial"/>
                <a:cs typeface="Times New Roman"/>
              </a:rPr>
              <a:t>Snap election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: 4 de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julio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2024</a:t>
            </a:r>
            <a:br>
              <a:rPr lang="en-GB" sz="2800" i="0" dirty="0">
                <a:latin typeface="Arial"/>
                <a:cs typeface="Times New Roman"/>
              </a:rPr>
            </a:b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(era para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diciembre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)</a:t>
            </a:r>
            <a:endParaRPr lang="en-GB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A5C561-A279-2A20-8078-B02278CF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419" y="1802629"/>
            <a:ext cx="2251817" cy="1404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decisividad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EE.UU., Francia...)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579065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(2016-22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evidenció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secreto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ineficiente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63038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La (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difícil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Brexit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13281"/>
            <a:ext cx="8126937" cy="314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(informal) de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los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papeles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7CC4DA3-C1AA-7977-8942-8D6DA71C4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636" y="2175519"/>
            <a:ext cx="2703666" cy="52540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/>
                <a:cs typeface="Times New Roman"/>
                <a:hlinkClick r:id="rId2"/>
              </a:rPr>
              <a:t>Whipped votes</a:t>
            </a:r>
            <a:endParaRPr lang="en-GB" sz="28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47B4D3D0-B03A-E281-D968-22FC515BF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49" y="6084896"/>
            <a:ext cx="812693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Observational equivalence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31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Tony Blair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Gordon Brown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David Cameron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Theresa May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2016-19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Boris Johnson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2019-22</a:t>
            </a:r>
            <a:endParaRPr lang="en-GB" altLang="es-MX" sz="2800" i="0" u="sng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11071"/>
            <a:ext cx="8434008" cy="2565663"/>
            <a:chOff x="179512" y="939288"/>
            <a:chExt cx="8434473" cy="2565565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3928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326412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541" y="1371233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Imagen 2" descr="Persona con traje y corbata&#10;&#10;Descripción generada automáticamente">
            <a:extLst>
              <a:ext uri="{FF2B5EF4-FFF2-40B4-BE49-F238E27FC236}">
                <a16:creationId xmlns:a16="http://schemas.microsoft.com/office/drawing/2014/main" id="{2A97E22D-F4D2-C3DF-5763-7EE3FC55C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344" y="3978743"/>
            <a:ext cx="2743200" cy="20558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Junio 2022: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lograr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divorcio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9FF6ABE5-FC75-86A7-A67A-AA504D2FE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 dirty="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  <a:r>
              <a:rPr lang="en-GB" altLang="es-MX" sz="3600" b="1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600" b="1" i="0" err="1">
                <a:solidFill>
                  <a:srgbClr val="000000"/>
                </a:solidFill>
                <a:latin typeface="Arial"/>
                <a:cs typeface="Lucida Sans Unicode"/>
              </a:rPr>
              <a:t>Laboristas</a:t>
            </a:r>
            <a:r>
              <a:rPr lang="ar-SA" altLang="es-MX" sz="3600" dirty="0">
                <a:solidFill>
                  <a:srgbClr val="000000"/>
                </a:solidFill>
                <a:latin typeface="Arial"/>
                <a:cs typeface="Arial"/>
              </a:rPr>
              <a:t>‏</a:t>
            </a:r>
            <a:endParaRPr lang="en-GB" altLang="es-MX"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EE431E5-DBA1-A23F-97AD-6EA9EADB2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Último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2016,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referéndum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Brexit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AA9354A6-4671-1C67-C87F-AB65C53C1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271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Corbyn 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pro-stay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Reglas Labour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&gt;20% de sus MPs (172 vs 40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junio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n-GB" dirty="0"/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Sigue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entre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militancia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cientos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miles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afiliaron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última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hora)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CA46F9ED-B6F3-0ADF-4474-7796FCC7E6B6}"/>
              </a:ext>
            </a:extLst>
          </p:cNvPr>
          <p:cNvGrpSpPr/>
          <p:nvPr/>
        </p:nvGrpSpPr>
        <p:grpSpPr>
          <a:xfrm>
            <a:off x="940081" y="4556555"/>
            <a:ext cx="8068566" cy="2295525"/>
            <a:chOff x="940081" y="4556555"/>
            <a:chExt cx="8068566" cy="229552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E0A1E61-AC7E-0F4B-3C2B-241AB7283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9222" y="4556555"/>
              <a:ext cx="3019425" cy="2295525"/>
            </a:xfrm>
            <a:prstGeom prst="rect">
              <a:avLst/>
            </a:prstGeom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47151800-395E-ABAC-C217-4FCF113BC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081" y="5264595"/>
              <a:ext cx="4683763" cy="5254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defRPr/>
              </a:pP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62% vs 38%</a:t>
              </a:r>
              <a:endParaRPr lang="en-GB" altLang="es-MX" sz="2800" i="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05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0" y="-3873"/>
            <a:ext cx="5385068" cy="686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 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 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MPs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derechos</a:t>
            </a:r>
            <a:endParaRPr lang="es-ES" dirty="0" err="1"/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Cagé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Dewitte: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finanzas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UK 1857-2017</a:t>
            </a:r>
            <a:endParaRPr lang="es-E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= 69k constituency-candidates (40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elecciones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Corr(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gasto-voto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)&gt;0, 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Δ</a:t>
            </a:r>
            <a:r>
              <a:rPr lang="en-GB" sz="2800" i="0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 post-1880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 max ~1982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(radio local y luego redes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sociales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Monto se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desplomó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términos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relativos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: 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media $</a:t>
            </a:r>
            <a:r>
              <a:rPr lang="en-GB" altLang="es-MX" sz="2800" i="0" baseline="-25000" dirty="0">
                <a:solidFill>
                  <a:srgbClr val="003300"/>
                </a:solidFill>
                <a:latin typeface="Arial"/>
                <a:cs typeface="Lucida Sans Unicode"/>
              </a:rPr>
              <a:t>1865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=27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ingresos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anuales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media $</a:t>
            </a:r>
            <a:r>
              <a:rPr lang="en-GB" sz="2800" i="0" baseline="-25000" dirty="0">
                <a:solidFill>
                  <a:srgbClr val="003300"/>
                </a:solidFill>
                <a:latin typeface="Arial"/>
                <a:cs typeface="Arial"/>
              </a:rPr>
              <a:t>2017</a:t>
            </a: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=  0.2 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  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Antes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pagaba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staff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 hoy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anuncios</a:t>
            </a:r>
            <a:endParaRPr lang="en-GB" altLang="es-MX" sz="2800" i="0" dirty="0">
              <a:solidFill>
                <a:srgbClr val="0033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89964-BCE8-B3B4-80F1-266B21AB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3" y="1445041"/>
            <a:ext cx="8910681" cy="405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1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02702-47DA-43A9-64C3-9532574D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E46DC94-DA41-67A8-608B-4EE59F878D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387" y="362064"/>
            <a:ext cx="8850441" cy="6147796"/>
          </a:xfrm>
        </p:spPr>
      </p:pic>
    </p:spTree>
    <p:extLst>
      <p:ext uri="{BB962C8B-B14F-4D97-AF65-F5344CB8AC3E}">
        <p14:creationId xmlns:p14="http://schemas.microsoft.com/office/powerpoint/2010/main" val="564009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94662-FDB3-894B-FCC1-6BD1D4F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A040C99-2BCA-220A-EC47-9F587561F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59" y="264391"/>
            <a:ext cx="8625589" cy="6343140"/>
          </a:xfrm>
        </p:spPr>
      </p:pic>
    </p:spTree>
    <p:extLst>
      <p:ext uri="{BB962C8B-B14F-4D97-AF65-F5344CB8AC3E}">
        <p14:creationId xmlns:p14="http://schemas.microsoft.com/office/powerpoint/2010/main" val="69971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5D119-697E-A9D7-D976-41823993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6FBBDA-6CCC-1CB0-2CA9-0FBDAF520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3F7695-5E79-91F0-6869-21B2568DC1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43260DD9-D20A-680E-5CBB-94DA1ECC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4" y="42394"/>
            <a:ext cx="8355481" cy="68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31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987E4-A1A4-106E-D436-034A8334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dirty="0"/>
              <a:t>Paradoja del MP "empresario"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4D9032-092D-A483-AB61-97AA3C0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816" y="1829155"/>
            <a:ext cx="7973518" cy="1977636"/>
          </a:xfrm>
        </p:spPr>
        <p:txBody>
          <a:bodyPr lIns="91440" tIns="45720" rIns="91440" bIns="45720" anchor="t"/>
          <a:lstStyle/>
          <a:p>
            <a:pPr marL="340995" indent="-340995"/>
            <a:r>
              <a:rPr lang="es-ES" dirty="0"/>
              <a:t>USA (Jacobson):</a:t>
            </a:r>
            <a:br>
              <a:rPr lang="es-ES" dirty="0"/>
            </a:br>
            <a:r>
              <a:rPr lang="es-ES" dirty="0"/>
              <a:t>v</a:t>
            </a:r>
            <a:r>
              <a:rPr lang="es-ES" baseline="-25000" dirty="0"/>
              <a:t>i</a:t>
            </a:r>
            <a:r>
              <a:rPr lang="es-ES" dirty="0"/>
              <a:t> = </a:t>
            </a:r>
            <a:r>
              <a:rPr lang="es-ES" dirty="0">
                <a:ea typeface="+mn-lt"/>
                <a:cs typeface="+mn-lt"/>
              </a:rPr>
              <a:t>β</a:t>
            </a:r>
            <a:r>
              <a:rPr lang="es-ES" baseline="-25000" dirty="0">
                <a:ea typeface="+mn-lt"/>
                <a:cs typeface="+mn-lt"/>
              </a:rPr>
              <a:t>0</a:t>
            </a:r>
            <a:r>
              <a:rPr lang="es-ES" dirty="0"/>
              <a:t> + </a:t>
            </a:r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$</a:t>
            </a:r>
            <a:r>
              <a:rPr lang="es-ES" baseline="-25000" dirty="0">
                <a:cs typeface="Times New Roman"/>
              </a:rPr>
              <a:t>i</a:t>
            </a:r>
            <a:r>
              <a:rPr lang="es-ES" dirty="0">
                <a:cs typeface="Times New Roman"/>
              </a:rPr>
              <a:t>+…</a:t>
            </a:r>
            <a:endParaRPr lang="es-ES" dirty="0">
              <a:cs typeface="Lucida Sans Unicode"/>
            </a:endParaRPr>
          </a:p>
          <a:p>
            <a:pPr marL="340995" indent="-340995"/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 &lt; 0 !!!</a:t>
            </a:r>
          </a:p>
          <a:p>
            <a:pPr marL="340995" indent="-340995"/>
            <a:endParaRPr lang="es-ES" dirty="0"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350A6ED9-6C5E-6525-3631-72B82D2F6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412906"/>
              </p:ext>
            </p:extLst>
          </p:nvPr>
        </p:nvGraphicFramePr>
        <p:xfrm>
          <a:off x="1874927" y="4271911"/>
          <a:ext cx="5120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72056175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36360923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0254358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4943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            </a:t>
                      </a:r>
                      <a:r>
                        <a:rPr lang="es-ES" dirty="0" err="1"/>
                        <a:t>Pespectiva</a:t>
                      </a:r>
                      <a:r>
                        <a:rPr lang="es-ES" dirty="0"/>
                        <a:t> electoral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4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pésima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Gasto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$0</a:t>
                      </a:r>
                      <a:br>
                        <a:rPr lang="es-ES" dirty="0"/>
                      </a:br>
                      <a:r>
                        <a:rPr lang="es-ES" dirty="0"/>
                        <a:t>(abandona)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8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79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3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872" y="1387475"/>
            <a:ext cx="4213166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dirty="0">
                <a:solidFill>
                  <a:schemeClr val="tx1"/>
                </a:solidFill>
                <a:latin typeface="Times New Roman"/>
                <a:cs typeface="Lucida Sans Unicode"/>
              </a:rPr>
              <a:t>Liz Truss's meltdown </a:t>
            </a:r>
            <a:r>
              <a:rPr lang="en-US" altLang="es-MX" i="0" dirty="0">
                <a:solidFill>
                  <a:schemeClr val="tx1"/>
                </a:solidFill>
                <a:latin typeface="Times New Roman"/>
                <a:cs typeface="Lucida Sans Unicode"/>
              </a:rPr>
              <a:t>(0:00-8:05)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2131" y="478624"/>
            <a:ext cx="2928032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Question time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274" y="590054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  <p:pic>
        <p:nvPicPr>
          <p:cNvPr id="3" name="Elementos multimedia en línea 2" title="Prime Minister's Questions (PMQs) - 19 October 2022">
            <a:hlinkClick r:id="" action="ppaction://media"/>
            <a:extLst>
              <a:ext uri="{FF2B5EF4-FFF2-40B4-BE49-F238E27FC236}">
                <a16:creationId xmlns:a16="http://schemas.microsoft.com/office/drawing/2014/main" id="{F1B051CD-97A7-6DF6-7768-76C73B67A0F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325887" y="220573"/>
            <a:ext cx="2690962" cy="1607628"/>
          </a:xfrm>
          <a:prstGeom prst="rect">
            <a:avLst/>
          </a:prstGeom>
        </p:spPr>
      </p:pic>
      <p:sp>
        <p:nvSpPr>
          <p:cNvPr id="6" name="AutoShape 27">
            <a:hlinkClick r:id="rId10" action="ppaction://hlinksldjump"/>
            <a:extLst>
              <a:ext uri="{FF2B5EF4-FFF2-40B4-BE49-F238E27FC236}">
                <a16:creationId xmlns:a16="http://schemas.microsoft.com/office/drawing/2014/main" id="{0086E30B-B9B4-2ECA-6EA8-E796A2A5F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8" name="Text Box 28">
            <a:extLst>
              <a:ext uri="{FF2B5EF4-FFF2-40B4-BE49-F238E27FC236}">
                <a16:creationId xmlns:a16="http://schemas.microsoft.com/office/drawing/2014/main" id="{D7FAA5F3-78A3-3E72-5FC2-0A88DE482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asamblea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Lords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cámara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Lords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Comunes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baja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7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Lords son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irrelevantes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Parliament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retrasar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legislación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temporalmente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(hasta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).  ¿Veto?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B15D0-018E-EA91-3369-F9CFE67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b="1" dirty="0">
                <a:latin typeface="Arial"/>
              </a:rPr>
              <a:t>Sir</a:t>
            </a:r>
            <a:r>
              <a:rPr lang="es-ES" dirty="0">
                <a:latin typeface="Arial"/>
              </a:rPr>
              <a:t> </a:t>
            </a:r>
            <a:r>
              <a:rPr lang="es-ES" err="1">
                <a:latin typeface="Arial"/>
              </a:rPr>
              <a:t>Keir</a:t>
            </a:r>
            <a:r>
              <a:rPr lang="es-ES" dirty="0">
                <a:latin typeface="Arial"/>
              </a:rPr>
              <a:t> </a:t>
            </a:r>
            <a:r>
              <a:rPr lang="es-ES" err="1">
                <a:latin typeface="Arial"/>
              </a:rPr>
              <a:t>Starmer</a:t>
            </a:r>
            <a:endParaRPr lang="es-ES">
              <a:latin typeface="Arial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B9B465-B0C5-FF6E-8A92-08260C8A49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340995" indent="-340995"/>
            <a:r>
              <a:rPr lang="es-ES" dirty="0">
                <a:latin typeface="Arial"/>
                <a:ea typeface="+mn-lt"/>
                <a:cs typeface="Arial"/>
              </a:rPr>
              <a:t>¿Cómo es que el laborista detenta un título nobiliario?</a:t>
            </a:r>
          </a:p>
          <a:p>
            <a:pPr marL="340995" indent="-340995"/>
            <a:r>
              <a:rPr lang="es-ES" i="1" err="1">
                <a:latin typeface="Arial"/>
                <a:ea typeface="+mn-lt"/>
                <a:cs typeface="Arial"/>
              </a:rPr>
              <a:t>Knighthood</a:t>
            </a:r>
            <a:r>
              <a:rPr lang="es-ES" dirty="0">
                <a:latin typeface="Arial"/>
                <a:ea typeface="+mn-lt"/>
                <a:cs typeface="Arial"/>
              </a:rPr>
              <a:t> = título honorífico otorgado por el rey, meritocracia</a:t>
            </a:r>
          </a:p>
          <a:p>
            <a:pPr marL="340995" indent="-340995"/>
            <a:r>
              <a:rPr lang="es-ES" dirty="0">
                <a:latin typeface="Arial"/>
                <a:ea typeface="+mn-lt"/>
                <a:cs typeface="Arial"/>
              </a:rPr>
              <a:t>Lo obtuvo en 2014 por carrera como fiscal</a:t>
            </a:r>
          </a:p>
        </p:txBody>
      </p:sp>
      <p:pic>
        <p:nvPicPr>
          <p:cNvPr id="5" name="Marcador de contenido 4" descr="Imagen que contiene persona, interior, mujer, hombre&#10;&#10;Descripción generada automáticamente">
            <a:extLst>
              <a:ext uri="{FF2B5EF4-FFF2-40B4-BE49-F238E27FC236}">
                <a16:creationId xmlns:a16="http://schemas.microsoft.com/office/drawing/2014/main" id="{2B7D61E6-324B-F335-B09F-711DDB9674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5753" y="1600200"/>
            <a:ext cx="3683494" cy="4525963"/>
          </a:xfrm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B89D0337-444F-715D-EE1B-BBBE043C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27" y="1561772"/>
            <a:ext cx="3429000" cy="45339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8931A98-D280-D186-6BE0-7B7DDBFA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509" y="4236983"/>
            <a:ext cx="2562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sz="3200" dirty="0">
                <a:solidFill>
                  <a:srgbClr val="000000"/>
                </a:solidFill>
                <a:latin typeface="Arial"/>
                <a:cs typeface="Lucida Sans Unicode"/>
              </a:rPr>
              <a:t> general 2024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B6C3E849-0253-27EB-150D-9F62BC4C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04" y="709301"/>
            <a:ext cx="3568382" cy="5930781"/>
          </a:xfrm>
          <a:prstGeom prst="rect">
            <a:avLst/>
          </a:prstGeom>
        </p:spPr>
      </p:pic>
      <p:pic>
        <p:nvPicPr>
          <p:cNvPr id="3" name="Imagen 2" descr="Imagen que contiene cuarto&#10;&#10;Descripción generada automáticamente">
            <a:extLst>
              <a:ext uri="{FF2B5EF4-FFF2-40B4-BE49-F238E27FC236}">
                <a16:creationId xmlns:a16="http://schemas.microsoft.com/office/drawing/2014/main" id="{C0FEB637-6770-9AAE-47D6-CB09B635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211" y="709301"/>
            <a:ext cx="3568382" cy="593078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  <p:extLst>
      <p:ext uri="{BB962C8B-B14F-4D97-AF65-F5344CB8AC3E}">
        <p14:creationId xmlns:p14="http://schemas.microsoft.com/office/powerpoint/2010/main" val="164187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b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Corona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otorgaba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usufructo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tierra y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protección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a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vasallos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(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siervos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sz="2000" i="0" dirty="0">
                  <a:solidFill>
                    <a:srgbClr val="202122"/>
                  </a:solidFill>
                  <a:latin typeface="Times New Roman"/>
                  <a:cs typeface="Times New Roman"/>
                </a:rPr>
                <a:t>∈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 tierra)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6772618" imgH="495491" progId="Excel.Sheet.8">
                    <p:embed/>
                  </p:oleObj>
                </mc:Choice>
                <mc:Fallback>
                  <p:oleObj name="Hoja de cálculo" r:id="rId2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  <p:extLst>
      <p:ext uri="{BB962C8B-B14F-4D97-AF65-F5344CB8AC3E}">
        <p14:creationId xmlns:p14="http://schemas.microsoft.com/office/powerpoint/2010/main" val="15136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3541957-AF5F-DDA2-FE18-1171AE40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934316"/>
            <a:ext cx="7407852" cy="5210174"/>
          </a:xfrm>
          <a:prstGeom prst="rect">
            <a:avLst/>
          </a:prstGeom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5AC882A8-DE23-012F-E6F3-17334F83D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N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Europa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A3160D2-6514-CD83-9E24-39B4C3298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198755"/>
            <a:ext cx="3962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 dirty="0">
                <a:solidFill>
                  <a:srgbClr val="000000"/>
                </a:solidFill>
                <a:latin typeface="Arial"/>
                <a:cs typeface="Lucida Sans Unicode"/>
              </a:rPr>
              <a:t>Fuente: Bergman et al. (2021) </a:t>
            </a:r>
          </a:p>
        </p:txBody>
      </p:sp>
    </p:spTree>
    <p:extLst>
      <p:ext uri="{BB962C8B-B14F-4D97-AF65-F5344CB8AC3E}">
        <p14:creationId xmlns:p14="http://schemas.microsoft.com/office/powerpoint/2010/main" val="1213193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391520" imgH="4810544" progId="Excel.Sheet.8">
                  <p:embed/>
                </p:oleObj>
              </mc:Choice>
              <mc:Fallback>
                <p:oleObj name="Hoja de cálculo" r:id="rId2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286832" imgH="3057982" progId="Excel.Chart.8">
                  <p:embed/>
                </p:oleObj>
              </mc:Choice>
              <mc:Fallback>
                <p:oleObj name="Gráfico" r:id="rId4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4677156" imgH="2476767" progId="Excel.Chart.8">
                  <p:embed followColorScheme="full"/>
                </p:oleObj>
              </mc:Choice>
              <mc:Fallback>
                <p:oleObj name="Gráfico" r:id="rId2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1160" imgH="3453840" progId="">
                  <p:embed/>
                </p:oleObj>
              </mc:Choice>
              <mc:Fallback>
                <p:oleObj r:id="rId2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801160" imgH="1137600" progId="Excel.Sheet.8">
                  <p:embed/>
                </p:oleObj>
              </mc:Choice>
              <mc:Fallback>
                <p:oleObj name="Hoja de cálculo" r:id="rId2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98400" imgH="2592000" progId="">
                  <p:embed/>
                </p:oleObj>
              </mc:Choice>
              <mc:Fallback>
                <p:oleObj r:id="rId2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enfoque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población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blanca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51" y="222250"/>
            <a:ext cx="6372571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Arial"/>
                <a:cs typeface="Lucida Sans Unicode"/>
              </a:rPr>
              <a:t>euroescepticismo</a:t>
            </a:r>
            <a:endParaRPr lang="en-GB" sz="32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19048" imgH="2066667" progId="">
                  <p:embed/>
                </p:oleObj>
              </mc:Choice>
              <mc:Fallback>
                <p:oleObj r:id="rId2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liderazgo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2022</a:t>
            </a:r>
            <a:endParaRPr lang="es-E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7" y="1555615"/>
            <a:ext cx="7620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- 47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2010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Foreign Minister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stay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Favorita</a:t>
            </a:r>
            <a:endParaRPr lang="es-E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27" y="1025506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Liz Truss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7EA6CFF-5F1A-F071-449F-46999773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6" y="4221541"/>
            <a:ext cx="8070760" cy="224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- 42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2015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Tecnócrata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Chancellor of </a:t>
            </a:r>
            <a:b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   the Exchequer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hizo campaña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leave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Pivotal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renuncia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Boris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098C0E7-4F73-B5D6-3FA5-168A03E63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59" y="3624892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Rishi Sunak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14:cNvPr>
              <p14:cNvContentPartPr/>
              <p14:nvPr/>
            </p14:nvContentPartPr>
            <p14:xfrm>
              <a:off x="843115" y="5052568"/>
              <a:ext cx="9524" cy="9524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5" y="457636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14:cNvPr>
              <p14:cNvContentPartPr/>
              <p14:nvPr/>
            </p14:nvContentPartPr>
            <p14:xfrm>
              <a:off x="1059425" y="5134619"/>
              <a:ext cx="9524" cy="9524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5" y="4658419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2" descr="Una pareja sonriendo&#10;&#10;Descripción generada automáticamente">
            <a:extLst>
              <a:ext uri="{FF2B5EF4-FFF2-40B4-BE49-F238E27FC236}">
                <a16:creationId xmlns:a16="http://schemas.microsoft.com/office/drawing/2014/main" id="{96339DD1-FD20-5CDC-3C33-59E2D155E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676" y="4261909"/>
            <a:ext cx="2743200" cy="2107692"/>
          </a:xfrm>
          <a:prstGeom prst="rect">
            <a:avLst/>
          </a:prstGeom>
        </p:spPr>
      </p:pic>
      <p:pic>
        <p:nvPicPr>
          <p:cNvPr id="13" name="Imagen 14">
            <a:extLst>
              <a:ext uri="{FF2B5EF4-FFF2-40B4-BE49-F238E27FC236}">
                <a16:creationId xmlns:a16="http://schemas.microsoft.com/office/drawing/2014/main" id="{A3C96D13-F855-D12E-A169-B43A06497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93" y="1113657"/>
            <a:ext cx="2131454" cy="30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Presidencialización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 del UK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88190"/>
            <a:ext cx="7620000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- 130mil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votarán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5sep2022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debates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julio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necesitará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PM es a sus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endParaRPr lang="en-GB" altLang="es-MX" sz="28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un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sí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requiere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mayorías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populares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5619908"/>
            <a:ext cx="7620000" cy="50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Tensión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con 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instituciones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parlamentarias</a:t>
            </a:r>
            <a:endParaRPr lang="en-GB" sz="2800" i="0" dirty="0" err="1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7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8154111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públicos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democracia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parlamentaria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Secuencia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36596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Modelo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Westminster: 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Alternativa: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6554" y="2676066"/>
            <a:ext cx="7156392" cy="188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  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-&gt;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(3)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(4) Distribución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ministeriales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80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1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Paradoja del MP "empresario"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Sir Keir Starmer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1147</cp:revision>
  <dcterms:modified xsi:type="dcterms:W3CDTF">2024-09-11T12:41:02Z</dcterms:modified>
</cp:coreProperties>
</file>